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81" r:id="rId3"/>
    <p:sldId id="265" r:id="rId4"/>
    <p:sldId id="278" r:id="rId5"/>
    <p:sldId id="279" r:id="rId6"/>
    <p:sldId id="269" r:id="rId7"/>
    <p:sldId id="264" r:id="rId8"/>
    <p:sldId id="280" r:id="rId9"/>
    <p:sldId id="28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8BC79-7B0F-49ED-A0B6-DEAC153AE85A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666B5-F4D3-49A3-94AB-173DD38A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2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2416176"/>
            <a:ext cx="11480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000" y="3886200"/>
            <a:ext cx="8229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312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856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207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3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014787"/>
            <a:ext cx="10363200" cy="1362075"/>
          </a:xfrm>
        </p:spPr>
        <p:txBody>
          <a:bodyPr anchor="t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14600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595959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82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1655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1655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0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59092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59092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616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937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05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492749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330700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425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31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Footer Placeholder 5"/>
          <p:cNvSpPr txBox="1">
            <a:spLocks/>
          </p:cNvSpPr>
          <p:nvPr/>
        </p:nvSpPr>
        <p:spPr>
          <a:xfrm>
            <a:off x="7213600" y="6070600"/>
            <a:ext cx="4775200" cy="508000"/>
          </a:xfrm>
          <a:prstGeom prst="rect">
            <a:avLst/>
          </a:prstGeom>
        </p:spPr>
        <p:txBody>
          <a:bodyPr vert="horz" lIns="121920" tIns="60960" rIns="121920" bIns="60960" rtlCol="0" anchor="ctr"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2000"/>
                  </a:schemeClr>
                </a:solidFill>
                <a:effectLst/>
                <a:uLnTx/>
                <a:uFillTx/>
                <a:latin typeface="+mj-lt"/>
                <a:ea typeface="+mn-ea"/>
                <a:cs typeface="Times New Roman (Body)"/>
              </a:rPr>
              <a:t>WEST VIRGINIA UNIVERSITY</a:t>
            </a:r>
          </a:p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82000"/>
                  </a:schemeClr>
                </a:solidFill>
                <a:effectLst/>
                <a:uLnTx/>
                <a:uFillTx/>
                <a:latin typeface="+mj-lt"/>
                <a:ea typeface="+mn-ea"/>
                <a:cs typeface="Times New Roman (Body)"/>
              </a:rPr>
              <a:t> DEPT NAME</a:t>
            </a:r>
          </a:p>
        </p:txBody>
      </p:sp>
    </p:spTree>
    <p:extLst>
      <p:ext uri="{BB962C8B-B14F-4D97-AF65-F5344CB8AC3E}">
        <p14:creationId xmlns:p14="http://schemas.microsoft.com/office/powerpoint/2010/main" val="34812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09585" rtl="0" eaLnBrk="1" latinLnBrk="0" hangingPunct="1">
        <a:spcBef>
          <a:spcPct val="0"/>
        </a:spcBef>
        <a:buNone/>
        <a:defRPr sz="4533" b="0" u="none" kern="1200" cap="all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b="0" i="0" kern="1200">
          <a:solidFill>
            <a:schemeClr val="tx2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b="0" i="0" kern="1200">
          <a:solidFill>
            <a:schemeClr val="tx2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2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b="0" i="0" kern="1200">
          <a:solidFill>
            <a:schemeClr val="tx2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b="0" i="0" kern="1200">
          <a:solidFill>
            <a:schemeClr val="tx2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noa.hawaii.edu/assessment/resources/rubrics/InquiryAnalysis_valu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vu.qualtrics.com/SE/?SID=SV_9FThV0a53z2l10p" TargetMode="External"/><Relationship Id="rId2" Type="http://schemas.openxmlformats.org/officeDocument/2006/relationships/hyperlink" Target="https://westvirginiauniversity.sharepoint.com/sites/gefpilot/SitePages/Hom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GEF Assessment Pilot Basic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Teaching and Learning Commons</a:t>
            </a:r>
          </a:p>
          <a:p>
            <a:r>
              <a:rPr lang="en-US" dirty="0"/>
              <a:t>West Virginia University</a:t>
            </a:r>
          </a:p>
        </p:txBody>
      </p:sp>
    </p:spTree>
    <p:extLst>
      <p:ext uri="{BB962C8B-B14F-4D97-AF65-F5344CB8AC3E}">
        <p14:creationId xmlns:p14="http://schemas.microsoft.com/office/powerpoint/2010/main" val="1548241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GEF Program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looking at aggregate level performance in the GEF outcomes</a:t>
            </a:r>
          </a:p>
          <a:p>
            <a:pPr lvl="1"/>
            <a:r>
              <a:rPr lang="en-US" sz="2600" dirty="0"/>
              <a:t>Aggregated student performance trends and distributions per outcome</a:t>
            </a:r>
          </a:p>
          <a:p>
            <a:pPr lvl="1"/>
            <a:r>
              <a:rPr lang="en-US" sz="2600" dirty="0"/>
              <a:t>GEF Area to Outcome coverage data</a:t>
            </a:r>
          </a:p>
          <a:p>
            <a:pPr lvl="1"/>
            <a:r>
              <a:rPr lang="en-US" sz="2600" dirty="0"/>
              <a:t>GEF Area to Outcome performance data</a:t>
            </a:r>
          </a:p>
          <a:p>
            <a:r>
              <a:rPr lang="en-US" dirty="0"/>
              <a:t>We are NOT looking at individual courses, instructors, or students</a:t>
            </a:r>
          </a:p>
        </p:txBody>
      </p:sp>
    </p:spTree>
    <p:extLst>
      <p:ext uri="{BB962C8B-B14F-4D97-AF65-F5344CB8AC3E}">
        <p14:creationId xmlns:p14="http://schemas.microsoft.com/office/powerpoint/2010/main" val="369047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Fundamental #1: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060" y="1690777"/>
            <a:ext cx="11580612" cy="4393721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Learning Outcomes</a:t>
            </a:r>
          </a:p>
          <a:p>
            <a:pPr lvl="1"/>
            <a:r>
              <a:rPr lang="en-US" sz="2400" dirty="0"/>
              <a:t>What specific things do we want our students to be able to do </a:t>
            </a:r>
          </a:p>
          <a:p>
            <a:pPr lvl="1"/>
            <a:r>
              <a:rPr lang="en-US" sz="2400" dirty="0"/>
              <a:t>These belong to your program, department, your course, and the GEF program as a whole</a:t>
            </a:r>
          </a:p>
          <a:p>
            <a:pPr lvl="2"/>
            <a:r>
              <a:rPr lang="en-US" sz="2000" dirty="0"/>
              <a:t>And are probably different at each level</a:t>
            </a:r>
          </a:p>
          <a:p>
            <a:pPr lvl="1"/>
            <a:r>
              <a:rPr lang="en-US" sz="2400" dirty="0"/>
              <a:t>The GEF program will use the four LEAP outcomes and sub-competencies as their outcomes</a:t>
            </a:r>
          </a:p>
          <a:p>
            <a:pPr lvl="1"/>
            <a:endParaRPr lang="en-US" sz="2400" dirty="0"/>
          </a:p>
          <a:p>
            <a:r>
              <a:rPr lang="en-US" sz="3600" dirty="0"/>
              <a:t>Task 1: Identify the LEAP outcome you will assess</a:t>
            </a:r>
          </a:p>
          <a:p>
            <a:pPr lvl="1"/>
            <a:r>
              <a:rPr lang="en-US" sz="2400" dirty="0"/>
              <a:t>If your course has already gone through the CIM course change process, use the LEAP in that process. If not, feel free to pick one at will.</a:t>
            </a:r>
          </a:p>
        </p:txBody>
      </p:sp>
    </p:spTree>
    <p:extLst>
      <p:ext uri="{BB962C8B-B14F-4D97-AF65-F5344CB8AC3E}">
        <p14:creationId xmlns:p14="http://schemas.microsoft.com/office/powerpoint/2010/main" val="270096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#2: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Assessment Measures</a:t>
            </a:r>
          </a:p>
          <a:p>
            <a:pPr lvl="1"/>
            <a:r>
              <a:rPr lang="en-US" sz="2400" dirty="0"/>
              <a:t>What specific task (preferably one that exists as a part of your course already) will you use to demonstrate whether or not students achieve the outcome </a:t>
            </a:r>
          </a:p>
          <a:p>
            <a:pPr lvl="1"/>
            <a:r>
              <a:rPr lang="en-US" sz="2400" dirty="0"/>
              <a:t>The best measures are authentic to the course they come from</a:t>
            </a:r>
          </a:p>
          <a:p>
            <a:endParaRPr lang="en-US" sz="3600" dirty="0"/>
          </a:p>
          <a:p>
            <a:r>
              <a:rPr lang="en-US" sz="3600" dirty="0"/>
              <a:t>Task 2: Identify what assignment you will use as your measure</a:t>
            </a:r>
          </a:p>
          <a:p>
            <a:pPr lvl="1"/>
            <a:r>
              <a:rPr lang="en-US" sz="2400" dirty="0"/>
              <a:t>Things like essays, projects, and portfolios are </a:t>
            </a:r>
            <a:r>
              <a:rPr lang="en-US" sz="2400" i="1" dirty="0"/>
              <a:t>typically </a:t>
            </a:r>
            <a:r>
              <a:rPr lang="en-US" sz="2400" dirty="0"/>
              <a:t>better than tests </a:t>
            </a:r>
          </a:p>
          <a:p>
            <a:pPr marL="609585" lvl="1" indent="0">
              <a:buNone/>
            </a:pPr>
            <a:endParaRPr lang="en-US" sz="3333" dirty="0"/>
          </a:p>
        </p:txBody>
      </p:sp>
    </p:spTree>
    <p:extLst>
      <p:ext uri="{BB962C8B-B14F-4D97-AF65-F5344CB8AC3E}">
        <p14:creationId xmlns:p14="http://schemas.microsoft.com/office/powerpoint/2010/main" val="387859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#3: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Assessment Metrics</a:t>
            </a:r>
          </a:p>
          <a:p>
            <a:pPr lvl="1"/>
            <a:r>
              <a:rPr lang="en-US" sz="2400" dirty="0"/>
              <a:t>A scoring mechanism (that isn’t </a:t>
            </a:r>
            <a:r>
              <a:rPr lang="en-US" sz="2400" i="1" dirty="0"/>
              <a:t>simple</a:t>
            </a:r>
            <a:r>
              <a:rPr lang="en-US" sz="2400" dirty="0"/>
              <a:t> grading or SEIs)</a:t>
            </a:r>
          </a:p>
          <a:p>
            <a:pPr lvl="1"/>
            <a:r>
              <a:rPr lang="en-US" sz="2400" dirty="0">
                <a:hlinkClick r:id="rId2"/>
              </a:rPr>
              <a:t>Scaled Rubrics</a:t>
            </a:r>
            <a:r>
              <a:rPr lang="en-US" sz="2400" dirty="0"/>
              <a:t>, checklist rubrics, grade-to-</a:t>
            </a:r>
            <a:r>
              <a:rPr lang="en-US" sz="2400" dirty="0" err="1"/>
              <a:t>slo</a:t>
            </a:r>
            <a:r>
              <a:rPr lang="en-US" sz="2400" dirty="0"/>
              <a:t>-conversions, holistic scoring guides, custom rubrics or scoring guides</a:t>
            </a:r>
          </a:p>
          <a:p>
            <a:pPr lvl="1"/>
            <a:r>
              <a:rPr lang="en-US" sz="2400" dirty="0"/>
              <a:t>The GEF program will be using the sixteen Value rubrics that were developed in tandem with the LEAP outcomes</a:t>
            </a:r>
          </a:p>
          <a:p>
            <a:pPr lvl="1"/>
            <a:r>
              <a:rPr lang="en-US" sz="2400" dirty="0"/>
              <a:t>LEAP outcome #1 doesn’t seem to have a rubric…</a:t>
            </a:r>
          </a:p>
          <a:p>
            <a:pPr lvl="1"/>
            <a:endParaRPr lang="en-US" sz="2000" dirty="0"/>
          </a:p>
          <a:p>
            <a:r>
              <a:rPr lang="en-US" sz="3600" dirty="0"/>
              <a:t>Task 3: Identify which Value rubric you will use to score the assignment</a:t>
            </a:r>
          </a:p>
          <a:p>
            <a:pPr lvl="1"/>
            <a:endParaRPr lang="en-US" sz="1467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9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using the value rubrics is a must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48" y="1554193"/>
            <a:ext cx="11622656" cy="4622319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Assessment metrics measure how close students are to ‘learning’ or ‘performing’ or ‘being competent’ in that objective/outcome </a:t>
            </a:r>
            <a:r>
              <a:rPr lang="en-US" sz="2400" i="1" dirty="0"/>
              <a:t>relative to an ideal program standard </a:t>
            </a:r>
          </a:p>
          <a:p>
            <a:pPr marL="876287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67" b="1" i="1" dirty="0"/>
              <a:t>***The GEF pilot standard is where we would expect a student to perform upon graduating with a four-year degree***</a:t>
            </a:r>
          </a:p>
          <a:p>
            <a:r>
              <a:rPr lang="en-US" sz="2400" dirty="0"/>
              <a:t>Formative assessments </a:t>
            </a:r>
            <a:r>
              <a:rPr lang="en-US" sz="2400" i="1" dirty="0"/>
              <a:t>should</a:t>
            </a:r>
            <a:r>
              <a:rPr lang="en-US" sz="2400" dirty="0"/>
              <a:t> show students performing below the standard</a:t>
            </a:r>
          </a:p>
          <a:p>
            <a:pPr lvl="1"/>
            <a:r>
              <a:rPr lang="en-US" sz="2133" dirty="0"/>
              <a:t>Otherwise, why are they here? What do they have to learn?</a:t>
            </a:r>
          </a:p>
          <a:p>
            <a:pPr lvl="1"/>
            <a:r>
              <a:rPr lang="en-US" sz="2133" dirty="0"/>
              <a:t>The GEF program will provide university-wide formative assessment</a:t>
            </a:r>
          </a:p>
          <a:p>
            <a:r>
              <a:rPr lang="en-US" sz="2400" dirty="0"/>
              <a:t>Summative assessments </a:t>
            </a:r>
            <a:r>
              <a:rPr lang="en-US" sz="2400" i="1" dirty="0"/>
              <a:t>should</a:t>
            </a:r>
            <a:r>
              <a:rPr lang="en-US" sz="2400" dirty="0"/>
              <a:t> show students performing at or near the standard</a:t>
            </a:r>
          </a:p>
          <a:p>
            <a:pPr lvl="1"/>
            <a:r>
              <a:rPr lang="en-US" sz="2133" dirty="0"/>
              <a:t>Otherwise, what has your program taught them to do?</a:t>
            </a:r>
            <a:endParaRPr lang="en-US" sz="2133" i="1" dirty="0"/>
          </a:p>
        </p:txBody>
      </p:sp>
    </p:spTree>
    <p:extLst>
      <p:ext uri="{BB962C8B-B14F-4D97-AF65-F5344CB8AC3E}">
        <p14:creationId xmlns:p14="http://schemas.microsoft.com/office/powerpoint/2010/main" val="3520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2" y="1215999"/>
            <a:ext cx="10972800" cy="4961964"/>
          </a:xfrm>
        </p:spPr>
        <p:txBody>
          <a:bodyPr>
            <a:noAutofit/>
          </a:bodyPr>
          <a:lstStyle/>
          <a:p>
            <a:pPr marL="457189" lvl="1" indent="-457189">
              <a:buFont typeface="Arial"/>
              <a:buChar char="•"/>
            </a:pPr>
            <a:r>
              <a:rPr lang="en-US" sz="2400" dirty="0"/>
              <a:t>Grades measure how well students perform on a task or in a course at an aggregate level </a:t>
            </a:r>
            <a:r>
              <a:rPr lang="en-US" sz="2400" i="1" dirty="0"/>
              <a:t>specific to expectations for that course</a:t>
            </a:r>
          </a:p>
          <a:p>
            <a:pPr marL="990576" lvl="2" indent="-457189"/>
            <a:r>
              <a:rPr lang="en-US" sz="1867" i="1" dirty="0"/>
              <a:t>Remember, we are measuring to a standard that is expected at four-year graduation</a:t>
            </a:r>
            <a:endParaRPr lang="en-US" sz="1867" dirty="0"/>
          </a:p>
          <a:p>
            <a:r>
              <a:rPr lang="en-US" sz="2400" dirty="0"/>
              <a:t>Grades can include other aspects that aren’t directly related to the objective</a:t>
            </a:r>
          </a:p>
          <a:p>
            <a:pPr lvl="1"/>
            <a:r>
              <a:rPr lang="en-US" sz="2400" b="1" dirty="0"/>
              <a:t>Attendance, Format, Partial Credit</a:t>
            </a:r>
          </a:p>
          <a:p>
            <a:r>
              <a:rPr lang="en-US" sz="2400" dirty="0"/>
              <a:t>Even when a grade doesn’t include those other areas of student performance, they still might not accurately assess student learning of a particular objective/outcome or at the level of the standard</a:t>
            </a:r>
          </a:p>
          <a:p>
            <a:pPr lvl="1"/>
            <a:r>
              <a:rPr lang="en-US" sz="2400" dirty="0"/>
              <a:t>Do ALL the graded items reflect a particular outcome? </a:t>
            </a:r>
          </a:p>
          <a:p>
            <a:pPr lvl="1"/>
            <a:r>
              <a:rPr lang="en-US" sz="2400" dirty="0"/>
              <a:t>Should graded assignments across a semester count equally towards demonstrating competency? </a:t>
            </a:r>
          </a:p>
        </p:txBody>
      </p:sp>
    </p:spTree>
    <p:extLst>
      <p:ext uri="{BB962C8B-B14F-4D97-AF65-F5344CB8AC3E}">
        <p14:creationId xmlns:p14="http://schemas.microsoft.com/office/powerpoint/2010/main" val="36519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implications of measuring to a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Grades in a course will </a:t>
            </a:r>
            <a:r>
              <a:rPr lang="en-US" i="1" dirty="0"/>
              <a:t>not </a:t>
            </a:r>
            <a:r>
              <a:rPr lang="en-US" dirty="0"/>
              <a:t>be reflected by assessment</a:t>
            </a:r>
          </a:p>
          <a:p>
            <a:pPr lvl="1"/>
            <a:r>
              <a:rPr lang="en-US" dirty="0"/>
              <a:t>It’s ok to have many students getting As and </a:t>
            </a:r>
            <a:r>
              <a:rPr lang="en-US" dirty="0" err="1"/>
              <a:t>Bs</a:t>
            </a:r>
            <a:r>
              <a:rPr lang="en-US" dirty="0"/>
              <a:t> and simultaneously getting 1s and 2s in the assessment scoring</a:t>
            </a:r>
          </a:p>
        </p:txBody>
      </p:sp>
    </p:spTree>
    <p:extLst>
      <p:ext uri="{BB962C8B-B14F-4D97-AF65-F5344CB8AC3E}">
        <p14:creationId xmlns:p14="http://schemas.microsoft.com/office/powerpoint/2010/main" val="340660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need to actually do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Score the assignment identified before with the rubric you chose</a:t>
            </a:r>
          </a:p>
          <a:p>
            <a:r>
              <a:rPr lang="en-US" dirty="0"/>
              <a:t>Use the resources here if needed: </a:t>
            </a:r>
            <a:r>
              <a:rPr lang="en-US" dirty="0">
                <a:hlinkClick r:id="rId2"/>
              </a:rPr>
              <a:t>https://westvirginiauniversity.sharepoint.com/sites/gefpilot/SitePages/Home.aspx</a:t>
            </a:r>
            <a:r>
              <a:rPr lang="en-US" dirty="0"/>
              <a:t> </a:t>
            </a:r>
          </a:p>
          <a:p>
            <a:r>
              <a:rPr lang="en-US" dirty="0"/>
              <a:t>Fill out this survey with your results: </a:t>
            </a:r>
            <a:r>
              <a:rPr lang="en-US" dirty="0">
                <a:hlinkClick r:id="rId3"/>
              </a:rPr>
              <a:t>http://wvu.qualtrics.com/SE/?SID=SV_9FThV0a53z2l10p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6931"/>
      </p:ext>
    </p:extLst>
  </p:cSld>
  <p:clrMapOvr>
    <a:masterClrMapping/>
  </p:clrMapOvr>
</p:sld>
</file>

<file path=ppt/theme/theme1.xml><?xml version="1.0" encoding="utf-8"?>
<a:theme xmlns:a="http://schemas.openxmlformats.org/drawingml/2006/main" name="WVUBrand_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WVUBrand_16x9</Template>
  <TotalTime>998</TotalTime>
  <Words>609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(Body)</vt:lpstr>
      <vt:lpstr>WVUBrand_16x9</vt:lpstr>
      <vt:lpstr>GEF Assessment Pilot Basic Training</vt:lpstr>
      <vt:lpstr>GEF Program Assessment</vt:lpstr>
      <vt:lpstr>Fundamental #1: Outcomes</vt:lpstr>
      <vt:lpstr>Fundamental #2: Measures</vt:lpstr>
      <vt:lpstr>Fundamental #3: Metrics</vt:lpstr>
      <vt:lpstr>Why using the value rubrics is a must</vt:lpstr>
      <vt:lpstr>The Problem with Grades</vt:lpstr>
      <vt:lpstr>Practical implications of measuring to a standard</vt:lpstr>
      <vt:lpstr>What do I need to actually do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and Assessment Techniques</dc:title>
  <dc:creator>Louis Slimak</dc:creator>
  <cp:lastModifiedBy>Louis Slimak</cp:lastModifiedBy>
  <cp:revision>68</cp:revision>
  <dcterms:created xsi:type="dcterms:W3CDTF">2016-06-15T17:21:57Z</dcterms:created>
  <dcterms:modified xsi:type="dcterms:W3CDTF">2017-02-15T19:39:16Z</dcterms:modified>
</cp:coreProperties>
</file>